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99" r:id="rId6"/>
    <p:sldId id="298" r:id="rId7"/>
    <p:sldId id="300" r:id="rId8"/>
    <p:sldId id="301" r:id="rId9"/>
    <p:sldId id="302" r:id="rId10"/>
    <p:sldId id="319" r:id="rId11"/>
    <p:sldId id="303" r:id="rId12"/>
    <p:sldId id="304" r:id="rId13"/>
    <p:sldId id="305" r:id="rId14"/>
    <p:sldId id="306" r:id="rId15"/>
    <p:sldId id="320" r:id="rId16"/>
    <p:sldId id="307" r:id="rId17"/>
    <p:sldId id="308" r:id="rId18"/>
    <p:sldId id="309" r:id="rId19"/>
    <p:sldId id="310" r:id="rId20"/>
    <p:sldId id="321" r:id="rId21"/>
    <p:sldId id="311" r:id="rId22"/>
    <p:sldId id="312" r:id="rId23"/>
    <p:sldId id="313" r:id="rId24"/>
    <p:sldId id="314" r:id="rId25"/>
    <p:sldId id="322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69ED3-A7E5-F5FC-58AE-4D64D0A95505}" v="17" dt="2022-10-19T03:05:17.557"/>
    <p1510:client id="{38C4B946-52CE-89FD-496C-6182E914FE45}" v="134" dt="2022-08-01T19:20:00.848"/>
    <p1510:client id="{3D189090-7F5C-8BC3-FFDA-4E093F98915A}" v="1203" dt="2022-09-14T05:15:23.142"/>
    <p1510:client id="{7A0E3C3A-8EA2-DFB0-055A-BC3A4D0E34AA}" v="361" dt="2022-10-18T18:37:14.336"/>
    <p1510:client id="{914172EA-E431-D468-6620-C780D7D1B803}" v="14" dt="2022-10-19T03:06:15.594"/>
    <p1510:client id="{B968A905-2C10-A987-FE5C-FB1958B7E159}" v="610" dt="2022-09-19T21:14:47.055"/>
    <p1510:client id="{F430E7D2-A5DE-97FA-E100-835D19689E61}" v="17" dt="2022-09-20T23:23:2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36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percebem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subjetiva</a:t>
            </a:r>
            <a:r>
              <a:rPr lang="en-US" dirty="0"/>
              <a:t>. Por </a:t>
            </a:r>
            <a:r>
              <a:rPr lang="en-US" dirty="0" err="1"/>
              <a:t>exempl</a:t>
            </a:r>
            <a:r>
              <a:rPr lang="en-US" dirty="0"/>
              <a:t>: o time de TI e marketing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. 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Eles </a:t>
            </a:r>
            <a:r>
              <a:rPr lang="en-US" dirty="0" err="1"/>
              <a:t>provavelmente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do que é </a:t>
            </a:r>
            <a:r>
              <a:rPr lang="en-US" dirty="0" err="1"/>
              <a:t>sucesso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Tendo um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as </a:t>
            </a:r>
            <a:r>
              <a:rPr lang="en-US" dirty="0" err="1"/>
              <a:t>expectativas</a:t>
            </a:r>
            <a:r>
              <a:rPr lang="en-US" dirty="0"/>
              <a:t>, </a:t>
            </a:r>
            <a:r>
              <a:rPr lang="en-US" dirty="0" err="1"/>
              <a:t>prioridades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exceções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(KPI)</a:t>
            </a:r>
          </a:p>
        </p:txBody>
      </p:sp>
    </p:spTree>
    <p:extLst>
      <p:ext uri="{BB962C8B-B14F-4D97-AF65-F5344CB8AC3E}">
        <p14:creationId xmlns:p14="http://schemas.microsoft.com/office/powerpoint/2010/main" val="24128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auxiliam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objetiva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performance da </a:t>
            </a:r>
            <a:r>
              <a:rPr lang="en-US" dirty="0" err="1"/>
              <a:t>empresa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, Podemos </a:t>
            </a:r>
            <a:r>
              <a:rPr lang="en-US" dirty="0" err="1"/>
              <a:t>avaliar</a:t>
            </a:r>
            <a:r>
              <a:rPr lang="en-US" dirty="0"/>
              <a:t> KPIs </a:t>
            </a:r>
            <a:r>
              <a:rPr lang="en-US" dirty="0" err="1"/>
              <a:t>fincanceiros</a:t>
            </a:r>
            <a:r>
              <a:rPr lang="en-US" dirty="0"/>
              <a:t>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lucratividade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as </a:t>
            </a:r>
            <a:r>
              <a:rPr lang="en-US" dirty="0" err="1"/>
              <a:t>taxas</a:t>
            </a:r>
            <a:r>
              <a:rPr lang="en-US" dirty="0"/>
              <a:t> de </a:t>
            </a:r>
            <a:r>
              <a:rPr lang="en-US" dirty="0" err="1"/>
              <a:t>rentenção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a </a:t>
            </a:r>
            <a:r>
              <a:rPr lang="en-US" dirty="0" err="1"/>
              <a:t>força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que é </a:t>
            </a:r>
            <a:r>
              <a:rPr lang="en-US" dirty="0" err="1"/>
              <a:t>preciso</a:t>
            </a:r>
            <a:r>
              <a:rPr lang="en-US" dirty="0"/>
              <a:t> mudar a </a:t>
            </a:r>
            <a:r>
              <a:rPr lang="en-US" dirty="0" err="1"/>
              <a:t>postura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aplica</a:t>
            </a:r>
            <a:r>
              <a:rPr lang="en-US" dirty="0"/>
              <a:t>-las.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57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59803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280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137572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54265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4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48839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5391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criar</a:t>
            </a:r>
            <a:r>
              <a:rPr lang="en-US" dirty="0"/>
              <a:t> KPIs fortes</a:t>
            </a:r>
          </a:p>
        </p:txBody>
      </p:sp>
    </p:spTree>
    <p:extLst>
      <p:ext uri="{BB962C8B-B14F-4D97-AF65-F5344CB8AC3E}">
        <p14:creationId xmlns:p14="http://schemas.microsoft.com/office/powerpoint/2010/main" val="409930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02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9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rastrear</a:t>
            </a:r>
            <a:r>
              <a:rPr lang="en-US" dirty="0"/>
              <a:t> o </a:t>
            </a:r>
            <a:r>
              <a:rPr lang="en-US" dirty="0" err="1"/>
              <a:t>progresso</a:t>
            </a:r>
            <a:r>
              <a:rPr lang="en-US" dirty="0"/>
              <a:t> </a:t>
            </a:r>
            <a:r>
              <a:rPr lang="en-US" dirty="0" err="1"/>
              <a:t>descendo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nivel</a:t>
            </a:r>
            <a:r>
              <a:rPr lang="en-US" dirty="0"/>
              <a:t> individual. Ex: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 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um no time.</a:t>
            </a:r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Caso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dor</a:t>
            </a:r>
            <a:r>
              <a:rPr lang="en-US" dirty="0"/>
              <a:t> do time e prover o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alavancar</a:t>
            </a:r>
            <a:r>
              <a:rPr lang="en-US" dirty="0"/>
              <a:t> a performance dos </a:t>
            </a:r>
            <a:r>
              <a:rPr lang="en-US" dirty="0" err="1"/>
              <a:t>colaboradores</a:t>
            </a:r>
            <a:r>
              <a:rPr lang="en-US" dirty="0"/>
              <a:t>. Ex: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necessário</a:t>
            </a:r>
          </a:p>
        </p:txBody>
      </p:sp>
    </p:spTree>
    <p:extLst>
      <p:ext uri="{BB962C8B-B14F-4D97-AF65-F5344CB8AC3E}">
        <p14:creationId xmlns:p14="http://schemas.microsoft.com/office/powerpoint/2010/main" val="31726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BI: KPIs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630745" y="332546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Mesma perspectiva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451123" y="2744747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Alvo comum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045E4A80-C6C2-E182-C8EC-EF302604F02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80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557267" y="3671113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Visão objetiva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322997" y="3171339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Performance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639D4244-9FD5-505B-6969-F308421AA47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5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Categorias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Levels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relacionadas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KPIs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KPIs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Operacional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Estratégica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Leading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lagging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Qualitativa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quantitativa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AE30B5D1-7D4E-774F-97EA-1FEE23A0FAE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levels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Company-level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Departament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Project-level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313CC-3460-D609-5C83-023C2BC0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8" y="1670275"/>
            <a:ext cx="2415749" cy="24767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187AC4-FA7A-DD73-0A33-D8DD65CE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61" y="3974431"/>
            <a:ext cx="5536148" cy="72357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82B94072-0648-1968-879D-1DAE914C531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264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monday.com screenshot of quarterly objectives with KPIs">
            <a:extLst>
              <a:ext uri="{FF2B5EF4-FFF2-40B4-BE49-F238E27FC236}">
                <a16:creationId xmlns:a16="http://schemas.microsoft.com/office/drawing/2014/main" id="{3C43E6EB-12E3-D491-D828-A30589B3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" y="448130"/>
            <a:ext cx="7248102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</p:spTree>
    <p:extLst>
      <p:ext uri="{BB962C8B-B14F-4D97-AF65-F5344CB8AC3E}">
        <p14:creationId xmlns:p14="http://schemas.microsoft.com/office/powerpoint/2010/main" val="30499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2841171" y="1481050"/>
            <a:ext cx="5738593" cy="318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Por que esse resultado é importante?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Quem é responsável pelo resultado?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o resultado pode ser influenciado?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vai medir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 que frequência você medirá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saberá se atingiu seus objetivos?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936CB-1E47-15D1-79B1-FC0B1F85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8" y="2074490"/>
            <a:ext cx="1935011" cy="2124211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31D35D5-1611-8820-985F-997E27508EB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05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Considerações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3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008283" y="2828378"/>
            <a:ext cx="5738593" cy="141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simples e claros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Comunicação para divulgar os KPIs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Refinamento ao longo do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BF5BD-D1DB-D6CF-8F3E-91E5A5BE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6" y="2014265"/>
            <a:ext cx="2362405" cy="2202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AD6441-910C-6A87-839C-F0061F7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68" y="1563705"/>
            <a:ext cx="2481335" cy="1182018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AB1BDE50-0913-31F3-A35E-45CC7EABEBD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2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2050" name="Picture 2" descr="monday.com freelancer template showing KPIs for customer requests.">
            <a:extLst>
              <a:ext uri="{FF2B5EF4-FFF2-40B4-BE49-F238E27FC236}">
                <a16:creationId xmlns:a16="http://schemas.microsoft.com/office/drawing/2014/main" id="{4BDDEE34-9D30-A39B-75BB-499BC9BF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4" y="495856"/>
            <a:ext cx="8024358" cy="46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026886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KPIs?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Quais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tipos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negócios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Diferenteça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entre as Keys</a:t>
            </a:r>
          </a:p>
        </p:txBody>
      </p:sp>
    </p:spTree>
    <p:extLst>
      <p:ext uri="{BB962C8B-B14F-4D97-AF65-F5344CB8AC3E}">
        <p14:creationId xmlns:p14="http://schemas.microsoft.com/office/powerpoint/2010/main" val="9706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831900-8830-7442-0F08-39A5C33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9" y="1556529"/>
            <a:ext cx="4835283" cy="307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3151C0-143D-9B73-9734-723F4BDF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5" y="1931167"/>
            <a:ext cx="2156647" cy="2575783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736562B2-6147-2298-B6EE-30B65206C3B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288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3074" name="Picture 2" descr="A screenshot of monday.com's CRM template showing marketing budget KPIs">
            <a:extLst>
              <a:ext uri="{FF2B5EF4-FFF2-40B4-BE49-F238E27FC236}">
                <a16:creationId xmlns:a16="http://schemas.microsoft.com/office/drawing/2014/main" id="{5E038DCA-A06B-D868-622A-A3176724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472163"/>
            <a:ext cx="8065180" cy="4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4098" name="Picture 2" descr="KPIs vs Metrics: Learn The Difference With Tips &amp; Examples">
            <a:extLst>
              <a:ext uri="{FF2B5EF4-FFF2-40B4-BE49-F238E27FC236}">
                <a16:creationId xmlns:a16="http://schemas.microsoft.com/office/drawing/2014/main" id="{D0EEF5EE-37DB-C540-8D52-CD5E5490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32460"/>
            <a:ext cx="6030438" cy="31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A62D320B-C5B9-0C01-3F62-5C3F99E1A01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KPIs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</p:spTree>
    <p:extLst>
      <p:ext uri="{BB962C8B-B14F-4D97-AF65-F5344CB8AC3E}">
        <p14:creationId xmlns:p14="http://schemas.microsoft.com/office/powerpoint/2010/main" val="556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  <p:pic>
        <p:nvPicPr>
          <p:cNvPr id="5122" name="Picture 2" descr="Sales growth is a good productivity metric to measure evolution and results">
            <a:extLst>
              <a:ext uri="{FF2B5EF4-FFF2-40B4-BE49-F238E27FC236}">
                <a16:creationId xmlns:a16="http://schemas.microsoft.com/office/drawing/2014/main" id="{70CCA2DA-C92A-BB56-A1FF-53E47EBF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6" y="1077686"/>
            <a:ext cx="3867855" cy="3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les KPI tracking the lead conversion ratio by sales manager">
            <a:extLst>
              <a:ext uri="{FF2B5EF4-FFF2-40B4-BE49-F238E27FC236}">
                <a16:creationId xmlns:a16="http://schemas.microsoft.com/office/drawing/2014/main" id="{34456910-F84D-2506-02F8-343400BB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077370"/>
            <a:ext cx="409908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4C83162-AB97-BEA7-EA1A-8BAE2D6E39A3}"/>
              </a:ext>
            </a:extLst>
          </p:cNvPr>
          <p:cNvSpPr txBox="1"/>
          <p:nvPr/>
        </p:nvSpPr>
        <p:spPr>
          <a:xfrm>
            <a:off x="312866" y="353220"/>
            <a:ext cx="386785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KPIs – Sales Growth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7700-DE3A-909E-7310-596DA46C52D0}"/>
              </a:ext>
            </a:extLst>
          </p:cNvPr>
          <p:cNvSpPr txBox="1"/>
          <p:nvPr/>
        </p:nvSpPr>
        <p:spPr>
          <a:xfrm>
            <a:off x="4245429" y="475216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EA4E60"/>
                </a:solidFill>
                <a:latin typeface="Century Gothic"/>
              </a:rPr>
              <a:t>Métrica</a:t>
            </a: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 – Lead to convert ratio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889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arefas de um analista de dados">
            <a:extLst>
              <a:ext uri="{FF2B5EF4-FFF2-40B4-BE49-F238E27FC236}">
                <a16:creationId xmlns:a16="http://schemas.microsoft.com/office/drawing/2014/main" id="{BB4D3F6C-BF4B-A601-63AC-654FED4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5" y="1312610"/>
            <a:ext cx="6906986" cy="32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C9072FAA-6F20-A16E-F819-56EFCEBF6B2B}"/>
              </a:ext>
            </a:extLst>
          </p:cNvPr>
          <p:cNvSpPr txBox="1"/>
          <p:nvPr/>
        </p:nvSpPr>
        <p:spPr>
          <a:xfrm>
            <a:off x="328760" y="31814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Tarefas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analista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406C94-72DE-D2BB-E724-8938217DD3E4}"/>
              </a:ext>
            </a:extLst>
          </p:cNvPr>
          <p:cNvSpPr txBox="1"/>
          <p:nvPr/>
        </p:nvSpPr>
        <p:spPr>
          <a:xfrm>
            <a:off x="163286" y="4707264"/>
            <a:ext cx="7658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://learn.microsoft.com/</a:t>
            </a:r>
            <a:r>
              <a:rPr lang="pt-BR" sz="800" dirty="0" err="1"/>
              <a:t>pt-br</a:t>
            </a:r>
            <a:r>
              <a:rPr lang="pt-BR" sz="800" dirty="0"/>
              <a:t>/training/modules/data-</a:t>
            </a:r>
            <a:r>
              <a:rPr lang="pt-BR" sz="800" dirty="0" err="1"/>
              <a:t>analytics</a:t>
            </a:r>
            <a:r>
              <a:rPr lang="pt-BR" sz="800" dirty="0"/>
              <a:t>-</a:t>
            </a:r>
            <a:r>
              <a:rPr lang="pt-BR" sz="800" dirty="0" err="1"/>
              <a:t>microsoft</a:t>
            </a:r>
            <a:r>
              <a:rPr lang="pt-BR" sz="800" dirty="0"/>
              <a:t>/4-tasks</a:t>
            </a:r>
          </a:p>
        </p:txBody>
      </p:sp>
    </p:spTree>
    <p:extLst>
      <p:ext uri="{BB962C8B-B14F-4D97-AF65-F5344CB8AC3E}">
        <p14:creationId xmlns:p14="http://schemas.microsoft.com/office/powerpoint/2010/main" val="35816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Medindo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- KPIs 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KPI – Key Performance Indicator</a:t>
            </a:r>
            <a:endParaRPr lang="en-US" sz="2000">
              <a:latin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Stakeholders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Varia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acordo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2B11FA3-59FA-C1F1-938D-B8BE45FDBB0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Quais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usar KPIs?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3856704" y="2394474"/>
            <a:ext cx="1428749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Track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E5D756A6-B45C-6D61-BABA-B494BDE6DFEB}"/>
              </a:ext>
            </a:extLst>
          </p:cNvPr>
          <p:cNvSpPr/>
          <p:nvPr/>
        </p:nvSpPr>
        <p:spPr>
          <a:xfrm>
            <a:off x="4575688" y="1961240"/>
            <a:ext cx="1474838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Progresso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AEE5C5FD-3FE6-CCF9-51E8-F008A061DADD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953366" y="295675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Adequação da estratégia</a:t>
            </a:r>
            <a:endParaRPr lang="pt-BR" dirty="0"/>
          </a:p>
        </p:txBody>
      </p:sp>
      <p:sp>
        <p:nvSpPr>
          <p:cNvPr id="4" name="Google Shape;204;g109ffa863cd_0_328">
            <a:extLst>
              <a:ext uri="{FF2B5EF4-FFF2-40B4-BE49-F238E27FC236}">
                <a16:creationId xmlns:a16="http://schemas.microsoft.com/office/drawing/2014/main" id="{C1BFFF40-5B77-76C7-44BB-FE5119BF25D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http://purl.org/dc/terms/"/>
    <ds:schemaRef ds:uri="http://www.w3.org/XML/1998/namespace"/>
    <ds:schemaRef ds:uri="http://schemas.microsoft.com/office/2006/documentManagement/types"/>
    <ds:schemaRef ds:uri="19483571-f922-4e8e-9c1c-26f0a225213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1b35d3-0456-4d6a-bc2f-da927e91d15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A151F2-4E77-4826-A7B9-6C8E897743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979</Words>
  <Application>Microsoft Office PowerPoint</Application>
  <PresentationFormat>Apresentação na tela (16:9)</PresentationFormat>
  <Paragraphs>175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676</cp:revision>
  <dcterms:modified xsi:type="dcterms:W3CDTF">2023-08-17T13:10:16Z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